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97419"/>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66" d="100"/>
          <a:sy n="66" d="100"/>
        </p:scale>
        <p:origin x="-2328" y="-8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printerSettings" Target="printerSettings/printerSettings1.bin"/><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EA293-6BA5-5E41-8A21-BA6D1E5F8299}" type="datetimeFigureOut">
              <a:rPr lang="en-US" smtClean="0"/>
              <a:t>4/4/12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DE73D00-37A9-C342-B74C-37D6AA24094C}" type="slidenum">
              <a:rPr lang="en-US" smtClean="0"/>
              <a:t>‹#›</a:t>
            </a:fld>
            <a:endParaRPr lang="en-US"/>
          </a:p>
        </p:txBody>
      </p:sp>
    </p:spTree>
    <p:extLst>
      <p:ext uri="{BB962C8B-B14F-4D97-AF65-F5344CB8AC3E}">
        <p14:creationId xmlns:p14="http://schemas.microsoft.com/office/powerpoint/2010/main" val="421153577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Earth's atmosphere does the same thing as the greenhouse. Gases in the atmosphere such as carbon dioxide do what the roof of a greenhouse does. During the day, the Sun shines through the atmosphere. Earth's surface warms up in the sunlight. At night, Earth's surface cools, releasing the heat back into the air. But some of the heat is trapped by the greenhouse gases in the atmosphere. That's what keeps our Earth a warm and cozy 59 degrees Fahrenheit, on average.</a:t>
            </a:r>
            <a:endParaRPr lang="en-US" dirty="0"/>
          </a:p>
        </p:txBody>
      </p:sp>
      <p:sp>
        <p:nvSpPr>
          <p:cNvPr id="4" name="Slide Number Placeholder 3"/>
          <p:cNvSpPr>
            <a:spLocks noGrp="1"/>
          </p:cNvSpPr>
          <p:nvPr>
            <p:ph type="sldNum" sz="quarter" idx="10"/>
          </p:nvPr>
        </p:nvSpPr>
        <p:spPr/>
        <p:txBody>
          <a:bodyPr/>
          <a:lstStyle/>
          <a:p>
            <a:fld id="{9DE73D00-37A9-C342-B74C-37D6AA24094C}" type="slidenum">
              <a:rPr lang="en-US" smtClean="0"/>
              <a:t>4</a:t>
            </a:fld>
            <a:endParaRPr lang="en-US"/>
          </a:p>
        </p:txBody>
      </p:sp>
    </p:spTree>
    <p:extLst>
      <p:ext uri="{BB962C8B-B14F-4D97-AF65-F5344CB8AC3E}">
        <p14:creationId xmlns:p14="http://schemas.microsoft.com/office/powerpoint/2010/main" val="10651537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fld id="{9DE73D00-37A9-C342-B74C-37D6AA24094C}" type="slidenum">
              <a:rPr lang="en-US" smtClean="0"/>
              <a:t>6</a:t>
            </a:fld>
            <a:endParaRPr lang="en-US"/>
          </a:p>
        </p:txBody>
      </p:sp>
    </p:spTree>
    <p:extLst>
      <p:ext uri="{BB962C8B-B14F-4D97-AF65-F5344CB8AC3E}">
        <p14:creationId xmlns:p14="http://schemas.microsoft.com/office/powerpoint/2010/main" val="14094402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if the greenhouse effect is too strong, Earth gets warmer and warmer. This is what is happening now. Too much carbon dioxide and other greenhouse gases in the air are making the greenhouse effect stronger.</a:t>
            </a:r>
          </a:p>
          <a:p>
            <a:endParaRPr lang="en-US" dirty="0"/>
          </a:p>
        </p:txBody>
      </p:sp>
      <p:sp>
        <p:nvSpPr>
          <p:cNvPr id="4" name="Slide Number Placeholder 3"/>
          <p:cNvSpPr>
            <a:spLocks noGrp="1"/>
          </p:cNvSpPr>
          <p:nvPr>
            <p:ph type="sldNum" sz="quarter" idx="10"/>
          </p:nvPr>
        </p:nvSpPr>
        <p:spPr/>
        <p:txBody>
          <a:bodyPr/>
          <a:lstStyle/>
          <a:p>
            <a:fld id="{9DE73D00-37A9-C342-B74C-37D6AA24094C}" type="slidenum">
              <a:rPr lang="en-US" smtClean="0"/>
              <a:t>7</a:t>
            </a:fld>
            <a:endParaRPr lang="en-US"/>
          </a:p>
        </p:txBody>
      </p:sp>
    </p:spTree>
    <p:extLst>
      <p:ext uri="{BB962C8B-B14F-4D97-AF65-F5344CB8AC3E}">
        <p14:creationId xmlns:p14="http://schemas.microsoft.com/office/powerpoint/2010/main" val="36438846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E30E2307-1E40-4E12-8716-25BFDA8E7013}" type="datetime1">
              <a:rPr lang="en-US" smtClean="0"/>
              <a:pPr/>
              <a:t>4/4/12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7D7A59-36E2-48B9-B146-C1E59501F63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5CFCF5A-EA79-452C-A52C-1A2668C2E7DF}" type="datetime1">
              <a:rPr lang="en-US" smtClean="0"/>
              <a:pPr/>
              <a:t>4/4/12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7D7A59-36E2-48B9-B146-C1E59501F63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2E5C4C28-BD4B-4892-9A2D-6E19BD753A9A}" type="datetime1">
              <a:rPr lang="en-US" smtClean="0"/>
              <a:pPr/>
              <a:t>4/4/12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7D7A59-36E2-48B9-B146-C1E59501F63F}" type="slidenum">
              <a:rPr lang="en-US" smtClean="0"/>
              <a:pPr/>
              <a:t>‹#›</a:t>
            </a:fld>
            <a:endParaRPr 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1FD9D02-426E-46C9-9EE9-0DE1EF8B2838}" type="datetime1">
              <a:rPr lang="en-US" smtClean="0"/>
              <a:pPr/>
              <a:t>4/4/12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7D7A59-36E2-48B9-B146-C1E59501F63F}" type="slidenum">
              <a:rPr lang="en-US" smtClean="0"/>
              <a:pPr/>
              <a:t>‹#›</a:t>
            </a:fld>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B8AEBBE-F8B2-42CF-9895-E86A608384EB}" type="datetime1">
              <a:rPr lang="en-US" smtClean="0"/>
              <a:pPr/>
              <a:t>4/4/12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7D7A59-36E2-48B9-B146-C1E59501F63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E1FAA6B6-10E5-4810-BC9F-DA72D8452E73}" type="datetime1">
              <a:rPr lang="en-US" smtClean="0"/>
              <a:pPr/>
              <a:t>4/4/12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7D7A59-36E2-48B9-B146-C1E59501F63F}" type="slidenum">
              <a:rPr lang="en-US" smtClean="0"/>
              <a:pPr/>
              <a:t>‹#›</a:t>
            </a:fld>
            <a:endParaRPr lang="en-US"/>
          </a:p>
        </p:txBody>
      </p:sp>
      <p:sp>
        <p:nvSpPr>
          <p:cNvPr id="9" name="Content Placeholder 8"/>
          <p:cNvSpPr>
            <a:spLocks noGrp="1"/>
          </p:cNvSpPr>
          <p:nvPr>
            <p:ph sz="quarter" idx="13"/>
          </p:nvPr>
        </p:nvSpPr>
        <p:spPr>
          <a:xfrm>
            <a:off x="676655"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D18D072-EF12-4AA2-BD71-ABC68B06D0E2}" type="datetime1">
              <a:rPr lang="en-US" smtClean="0"/>
              <a:pPr/>
              <a:t>4/4/12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87D7A59-36E2-48B9-B146-C1E59501F63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8CDBF60-6CC3-4B74-A60D-3486985E4346}" type="datetime1">
              <a:rPr lang="en-US" smtClean="0"/>
              <a:pPr/>
              <a:t>4/4/12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87D7A59-36E2-48B9-B146-C1E59501F63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22714818-984F-4759-BF72-A33BDC1963BD}" type="datetime1">
              <a:rPr lang="en-US" smtClean="0"/>
              <a:pPr/>
              <a:t>4/4/12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87D7A59-36E2-48B9-B146-C1E59501F63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9EA7E191-5F94-4FC1-B823-BD7CABF7FA06}" type="datetime1">
              <a:rPr lang="en-US" smtClean="0"/>
              <a:pPr/>
              <a:t>4/4/12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7D7A59-36E2-48B9-B146-C1E59501F63F}" type="slidenum">
              <a:rPr lang="en-US" smtClean="0"/>
              <a:pPr/>
              <a:t>‹#›</a:t>
            </a:fld>
            <a:endParaRPr 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8856D55-EFBE-4F9B-8A5F-09D42CA22A9B}" type="datetime1">
              <a:rPr lang="en-US" smtClean="0"/>
              <a:pPr/>
              <a:t>4/4/12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7D7A59-36E2-48B9-B146-C1E59501F63F}" type="slidenum">
              <a:rPr lang="en-US" smtClean="0"/>
              <a:pPr/>
              <a:t>‹#›</a:t>
            </a:fld>
            <a:endParaRPr 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9D1D110F-3F4E-48D9-B8AA-5D0E825AFDBA}" type="datetime1">
              <a:rPr lang="en-US" smtClean="0"/>
              <a:pPr/>
              <a:t>4/4/12</a:t>
            </a:fld>
            <a:endParaRPr 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n-US" dirty="0"/>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687D7A59-36E2-48B9-B146-C1E59501F63F}" type="slidenum">
              <a:rPr lang="en-US" smtClean="0"/>
              <a:pPr/>
              <a:t>‹#›</a:t>
            </a:fld>
            <a:endParaRPr 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hf sldNum="0" hdr="0" ftr="0" dt="0"/>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png"/><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png"/><Relationship Id="rId3"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 Id="rId3" Type="http://schemas.openxmlformats.org/officeDocument/2006/relationships/image" Target="../media/image1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5400" b="1" dirty="0" smtClean="0">
                <a:solidFill>
                  <a:schemeClr val="tx1">
                    <a:lumMod val="85000"/>
                    <a:lumOff val="15000"/>
                  </a:schemeClr>
                </a:solidFill>
              </a:rPr>
              <a:t>The Greenhouse Effect</a:t>
            </a:r>
            <a:endParaRPr lang="en-US" sz="5400" b="1" dirty="0">
              <a:solidFill>
                <a:schemeClr val="tx1">
                  <a:lumMod val="85000"/>
                  <a:lumOff val="15000"/>
                </a:schemeClr>
              </a:solidFill>
            </a:endParaRPr>
          </a:p>
        </p:txBody>
      </p:sp>
      <p:sp>
        <p:nvSpPr>
          <p:cNvPr id="5" name="TextBox 4"/>
          <p:cNvSpPr txBox="1"/>
          <p:nvPr/>
        </p:nvSpPr>
        <p:spPr>
          <a:xfrm>
            <a:off x="2339489" y="4509970"/>
            <a:ext cx="3865361" cy="1077218"/>
          </a:xfrm>
          <a:prstGeom prst="rect">
            <a:avLst/>
          </a:prstGeom>
          <a:noFill/>
        </p:spPr>
        <p:txBody>
          <a:bodyPr wrap="none" rtlCol="0">
            <a:spAutoFit/>
          </a:bodyPr>
          <a:lstStyle/>
          <a:p>
            <a:pPr algn="ctr"/>
            <a:r>
              <a:rPr lang="en-US" sz="3200" dirty="0" smtClean="0">
                <a:latin typeface="Arial Rounded MT Bold"/>
                <a:cs typeface="Arial Rounded MT Bold"/>
              </a:rPr>
              <a:t>   By Lora B. Taylor</a:t>
            </a:r>
          </a:p>
          <a:p>
            <a:pPr algn="ctr"/>
            <a:r>
              <a:rPr lang="en-US" sz="3200" dirty="0" smtClean="0">
                <a:latin typeface="Arial Rounded MT Bold"/>
                <a:cs typeface="Arial Rounded MT Bold"/>
              </a:rPr>
              <a:t>2012</a:t>
            </a:r>
            <a:endParaRPr lang="en-US" sz="3200" dirty="0">
              <a:latin typeface="Arial Rounded MT Bold"/>
              <a:cs typeface="Arial Rounded MT Bold"/>
            </a:endParaRPr>
          </a:p>
        </p:txBody>
      </p:sp>
    </p:spTree>
    <p:extLst>
      <p:ext uri="{BB962C8B-B14F-4D97-AF65-F5344CB8AC3E}">
        <p14:creationId xmlns:p14="http://schemas.microsoft.com/office/powerpoint/2010/main" val="3807371008"/>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984608" y="1460675"/>
            <a:ext cx="4896435" cy="3680912"/>
          </a:xfrm>
          <a:prstGeom prst="rect">
            <a:avLst/>
          </a:prstGeom>
        </p:spPr>
      </p:pic>
      <p:sp>
        <p:nvSpPr>
          <p:cNvPr id="3" name="TextBox 2"/>
          <p:cNvSpPr txBox="1"/>
          <p:nvPr/>
        </p:nvSpPr>
        <p:spPr>
          <a:xfrm>
            <a:off x="211645" y="5300514"/>
            <a:ext cx="9079544" cy="830997"/>
          </a:xfrm>
          <a:prstGeom prst="rect">
            <a:avLst/>
          </a:prstGeom>
          <a:noFill/>
        </p:spPr>
        <p:txBody>
          <a:bodyPr wrap="square" rtlCol="0">
            <a:spAutoFit/>
          </a:bodyPr>
          <a:lstStyle/>
          <a:p>
            <a:r>
              <a:rPr lang="en-US" sz="2400" b="1" dirty="0">
                <a:latin typeface="Chalkboard"/>
                <a:cs typeface="Chalkboard"/>
              </a:rPr>
              <a:t>A greenhouse is made of glass. It traps the Sun's energy </a:t>
            </a:r>
            <a:r>
              <a:rPr lang="en-US" sz="2400" b="1" dirty="0" smtClean="0">
                <a:latin typeface="Chalkboard"/>
                <a:cs typeface="Chalkboard"/>
              </a:rPr>
              <a:t>inside and </a:t>
            </a:r>
            <a:r>
              <a:rPr lang="en-US" sz="2400" b="1" dirty="0">
                <a:latin typeface="Chalkboard"/>
                <a:cs typeface="Chalkboard"/>
              </a:rPr>
              <a:t>keeps the plants warm, even in winter.</a:t>
            </a:r>
          </a:p>
        </p:txBody>
      </p:sp>
    </p:spTree>
    <p:extLst>
      <p:ext uri="{BB962C8B-B14F-4D97-AF65-F5344CB8AC3E}">
        <p14:creationId xmlns:p14="http://schemas.microsoft.com/office/powerpoint/2010/main" val="3721569511"/>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04459" y="1822052"/>
            <a:ext cx="7352719" cy="1938992"/>
          </a:xfrm>
          <a:prstGeom prst="rect">
            <a:avLst/>
          </a:prstGeom>
          <a:noFill/>
        </p:spPr>
        <p:txBody>
          <a:bodyPr wrap="none" rtlCol="0">
            <a:spAutoFit/>
          </a:bodyPr>
          <a:lstStyle/>
          <a:p>
            <a:r>
              <a:rPr lang="en-US" sz="6000" dirty="0" smtClean="0"/>
              <a:t>How is the Earth like a </a:t>
            </a:r>
          </a:p>
          <a:p>
            <a:r>
              <a:rPr lang="en-US" sz="6000" dirty="0" smtClean="0"/>
              <a:t>greenhouse?</a:t>
            </a:r>
            <a:endParaRPr lang="en-US" sz="6000" dirty="0"/>
          </a:p>
        </p:txBody>
      </p:sp>
      <p:pic>
        <p:nvPicPr>
          <p:cNvPr id="5" name="Picture 4"/>
          <p:cNvPicPr>
            <a:picLocks noChangeAspect="1"/>
          </p:cNvPicPr>
          <p:nvPr/>
        </p:nvPicPr>
        <p:blipFill>
          <a:blip r:embed="rId2"/>
          <a:stretch>
            <a:fillRect/>
          </a:stretch>
        </p:blipFill>
        <p:spPr>
          <a:xfrm>
            <a:off x="5382064" y="3060823"/>
            <a:ext cx="2540000" cy="2540000"/>
          </a:xfrm>
          <a:prstGeom prst="rect">
            <a:avLst/>
          </a:prstGeom>
        </p:spPr>
      </p:pic>
    </p:spTree>
    <p:extLst>
      <p:ext uri="{BB962C8B-B14F-4D97-AF65-F5344CB8AC3E}">
        <p14:creationId xmlns:p14="http://schemas.microsoft.com/office/powerpoint/2010/main" val="1388135573"/>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4480604" y="3387102"/>
            <a:ext cx="3016396" cy="2914886"/>
          </a:xfrm>
          <a:prstGeom prst="ellipse">
            <a:avLst/>
          </a:prstGeom>
          <a:solidFill>
            <a:schemeClr val="accent2">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3" name="Picture 2"/>
          <p:cNvPicPr>
            <a:picLocks noChangeAspect="1"/>
          </p:cNvPicPr>
          <p:nvPr/>
        </p:nvPicPr>
        <p:blipFill>
          <a:blip r:embed="rId3"/>
          <a:stretch>
            <a:fillRect/>
          </a:stretch>
        </p:blipFill>
        <p:spPr>
          <a:xfrm>
            <a:off x="639709" y="936990"/>
            <a:ext cx="2907312" cy="2907312"/>
          </a:xfrm>
          <a:prstGeom prst="rect">
            <a:avLst/>
          </a:prstGeom>
        </p:spPr>
      </p:pic>
      <p:pic>
        <p:nvPicPr>
          <p:cNvPr id="5" name="Picture 4"/>
          <p:cNvPicPr>
            <a:picLocks noChangeAspect="1"/>
          </p:cNvPicPr>
          <p:nvPr/>
        </p:nvPicPr>
        <p:blipFill>
          <a:blip r:embed="rId4"/>
          <a:stretch>
            <a:fillRect/>
          </a:stretch>
        </p:blipFill>
        <p:spPr>
          <a:xfrm>
            <a:off x="4607853" y="3560747"/>
            <a:ext cx="2695109" cy="2504305"/>
          </a:xfrm>
          <a:prstGeom prst="rect">
            <a:avLst/>
          </a:prstGeom>
        </p:spPr>
      </p:pic>
      <p:cxnSp>
        <p:nvCxnSpPr>
          <p:cNvPr id="7" name="Straight Arrow Connector 6"/>
          <p:cNvCxnSpPr/>
          <p:nvPr/>
        </p:nvCxnSpPr>
        <p:spPr>
          <a:xfrm>
            <a:off x="3232387" y="3059760"/>
            <a:ext cx="1837368" cy="1115045"/>
          </a:xfrm>
          <a:prstGeom prst="straightConnector1">
            <a:avLst/>
          </a:prstGeom>
          <a:ln w="57150" cmpd="sng">
            <a:solidFill>
              <a:srgbClr val="800000"/>
            </a:solidFill>
            <a:tailEnd type="arrow"/>
          </a:ln>
        </p:spPr>
        <p:style>
          <a:lnRef idx="2">
            <a:schemeClr val="accent1"/>
          </a:lnRef>
          <a:fillRef idx="0">
            <a:schemeClr val="accent1"/>
          </a:fillRef>
          <a:effectRef idx="1">
            <a:schemeClr val="accent1"/>
          </a:effectRef>
          <a:fontRef idx="minor">
            <a:schemeClr val="tx1"/>
          </a:fontRef>
        </p:style>
      </p:cxnSp>
      <p:cxnSp>
        <p:nvCxnSpPr>
          <p:cNvPr id="26" name="Straight Arrow Connector 25"/>
          <p:cNvCxnSpPr/>
          <p:nvPr/>
        </p:nvCxnSpPr>
        <p:spPr>
          <a:xfrm>
            <a:off x="2836910" y="3769794"/>
            <a:ext cx="2014811" cy="1019093"/>
          </a:xfrm>
          <a:prstGeom prst="straightConnector1">
            <a:avLst/>
          </a:prstGeom>
          <a:ln w="57150" cmpd="sng">
            <a:solidFill>
              <a:srgbClr val="800000"/>
            </a:solidFill>
            <a:tailEnd type="arrow"/>
          </a:ln>
        </p:spPr>
        <p:style>
          <a:lnRef idx="2">
            <a:schemeClr val="accent1"/>
          </a:lnRef>
          <a:fillRef idx="0">
            <a:schemeClr val="accent1"/>
          </a:fillRef>
          <a:effectRef idx="1">
            <a:schemeClr val="accent1"/>
          </a:effectRef>
          <a:fontRef idx="minor">
            <a:schemeClr val="tx1"/>
          </a:fontRef>
        </p:style>
      </p:cxnSp>
      <p:cxnSp>
        <p:nvCxnSpPr>
          <p:cNvPr id="34" name="Straight Arrow Connector 33"/>
          <p:cNvCxnSpPr/>
          <p:nvPr/>
        </p:nvCxnSpPr>
        <p:spPr>
          <a:xfrm>
            <a:off x="3571810" y="2230261"/>
            <a:ext cx="1991857" cy="996456"/>
          </a:xfrm>
          <a:prstGeom prst="straightConnector1">
            <a:avLst/>
          </a:prstGeom>
          <a:ln w="57150" cmpd="sng">
            <a:solidFill>
              <a:srgbClr val="800000"/>
            </a:solidFill>
            <a:tailEnd type="arrow"/>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p:nvPr/>
        </p:nvCxnSpPr>
        <p:spPr>
          <a:xfrm flipH="1" flipV="1">
            <a:off x="3547021" y="2674885"/>
            <a:ext cx="1975429" cy="1150592"/>
          </a:xfrm>
          <a:prstGeom prst="straightConnector1">
            <a:avLst/>
          </a:prstGeom>
          <a:ln w="57150" cmpd="sng">
            <a:solidFill>
              <a:srgbClr val="297419"/>
            </a:solidFill>
            <a:tailEnd type="arrow"/>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p:nvPr/>
        </p:nvCxnSpPr>
        <p:spPr>
          <a:xfrm flipH="1" flipV="1">
            <a:off x="2961667" y="3387102"/>
            <a:ext cx="1853982" cy="983283"/>
          </a:xfrm>
          <a:prstGeom prst="straightConnector1">
            <a:avLst/>
          </a:prstGeom>
          <a:ln w="57150" cmpd="sng">
            <a:solidFill>
              <a:srgbClr val="297419"/>
            </a:solidFill>
            <a:tailEnd type="arrow"/>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p:nvPr/>
        </p:nvCxnSpPr>
        <p:spPr>
          <a:xfrm flipH="1" flipV="1">
            <a:off x="2187076" y="3844303"/>
            <a:ext cx="2834668" cy="1293785"/>
          </a:xfrm>
          <a:prstGeom prst="straightConnector1">
            <a:avLst/>
          </a:prstGeom>
          <a:ln w="57150" cmpd="sng">
            <a:solidFill>
              <a:srgbClr val="297419"/>
            </a:solidFill>
            <a:tailEnd type="arrow"/>
          </a:ln>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3571810" y="936990"/>
            <a:ext cx="4879325" cy="1015663"/>
          </a:xfrm>
          <a:prstGeom prst="rect">
            <a:avLst/>
          </a:prstGeom>
          <a:noFill/>
        </p:spPr>
        <p:txBody>
          <a:bodyPr wrap="square" rtlCol="0">
            <a:spAutoFit/>
          </a:bodyPr>
          <a:lstStyle/>
          <a:p>
            <a:r>
              <a:rPr lang="en-US" dirty="0"/>
              <a:t> </a:t>
            </a:r>
            <a:r>
              <a:rPr lang="en-US" sz="2000" b="1" dirty="0" smtClean="0"/>
              <a:t>The Earth’s atmosphere does the same thing as a greenhouse. The sun shines through and warms the Earth. </a:t>
            </a:r>
            <a:endParaRPr lang="en-US" sz="2000" b="1" dirty="0"/>
          </a:p>
        </p:txBody>
      </p:sp>
      <p:sp>
        <p:nvSpPr>
          <p:cNvPr id="8" name="TextBox 7"/>
          <p:cNvSpPr txBox="1"/>
          <p:nvPr/>
        </p:nvSpPr>
        <p:spPr>
          <a:xfrm>
            <a:off x="618892" y="6343631"/>
            <a:ext cx="7018593" cy="400110"/>
          </a:xfrm>
          <a:prstGeom prst="rect">
            <a:avLst/>
          </a:prstGeom>
          <a:noFill/>
        </p:spPr>
        <p:txBody>
          <a:bodyPr wrap="none" rtlCol="0">
            <a:spAutoFit/>
          </a:bodyPr>
          <a:lstStyle/>
          <a:p>
            <a:r>
              <a:rPr lang="en-US" sz="2000" b="1" dirty="0" smtClean="0"/>
              <a:t>At night, the surface cools and releases the heat back to Earth.</a:t>
            </a:r>
            <a:endParaRPr lang="en-US" sz="2000" b="1" dirty="0"/>
          </a:p>
        </p:txBody>
      </p:sp>
    </p:spTree>
    <p:extLst>
      <p:ext uri="{BB962C8B-B14F-4D97-AF65-F5344CB8AC3E}">
        <p14:creationId xmlns:p14="http://schemas.microsoft.com/office/powerpoint/2010/main" val="389417216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2000"/>
                                        <p:tgtEl>
                                          <p:spTgt spid="7"/>
                                        </p:tgtEl>
                                      </p:cBhvr>
                                    </p:animEffect>
                                  </p:childTnLst>
                                </p:cTn>
                              </p:par>
                              <p:par>
                                <p:cTn id="8" presetID="5" presetClass="entr" presetSubtype="10" fill="hold" nodeType="withEffect">
                                  <p:stCondLst>
                                    <p:cond delay="0"/>
                                  </p:stCondLst>
                                  <p:childTnLst>
                                    <p:set>
                                      <p:cBhvr>
                                        <p:cTn id="9" dur="1" fill="hold">
                                          <p:stCondLst>
                                            <p:cond delay="0"/>
                                          </p:stCondLst>
                                        </p:cTn>
                                        <p:tgtEl>
                                          <p:spTgt spid="26"/>
                                        </p:tgtEl>
                                        <p:attrNameLst>
                                          <p:attrName>style.visibility</p:attrName>
                                        </p:attrNameLst>
                                      </p:cBhvr>
                                      <p:to>
                                        <p:strVal val="visible"/>
                                      </p:to>
                                    </p:set>
                                    <p:animEffect transition="in" filter="checkerboard(across)">
                                      <p:cBhvr>
                                        <p:cTn id="10" dur="2000"/>
                                        <p:tgtEl>
                                          <p:spTgt spid="26"/>
                                        </p:tgtEl>
                                      </p:cBhvr>
                                    </p:animEffect>
                                  </p:childTnLst>
                                </p:cTn>
                              </p:par>
                              <p:par>
                                <p:cTn id="11" presetID="5" presetClass="entr" presetSubtype="10" fill="hold" nodeType="withEffect">
                                  <p:stCondLst>
                                    <p:cond delay="0"/>
                                  </p:stCondLst>
                                  <p:childTnLst>
                                    <p:set>
                                      <p:cBhvr>
                                        <p:cTn id="12" dur="1" fill="hold">
                                          <p:stCondLst>
                                            <p:cond delay="0"/>
                                          </p:stCondLst>
                                        </p:cTn>
                                        <p:tgtEl>
                                          <p:spTgt spid="34"/>
                                        </p:tgtEl>
                                        <p:attrNameLst>
                                          <p:attrName>style.visibility</p:attrName>
                                        </p:attrNameLst>
                                      </p:cBhvr>
                                      <p:to>
                                        <p:strVal val="visible"/>
                                      </p:to>
                                    </p:set>
                                    <p:animEffect transition="in" filter="checkerboard(across)">
                                      <p:cBhvr>
                                        <p:cTn id="13" dur="2000"/>
                                        <p:tgtEl>
                                          <p:spTgt spid="34"/>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nodeType="clickEffect">
                                  <p:stCondLst>
                                    <p:cond delay="0"/>
                                  </p:stCondLst>
                                  <p:childTnLst>
                                    <p:set>
                                      <p:cBhvr>
                                        <p:cTn id="17" dur="1" fill="hold">
                                          <p:stCondLst>
                                            <p:cond delay="0"/>
                                          </p:stCondLst>
                                        </p:cTn>
                                        <p:tgtEl>
                                          <p:spTgt spid="8">
                                            <p:txEl>
                                              <p:pRg st="0" end="0"/>
                                            </p:txEl>
                                          </p:spTgt>
                                        </p:tgtEl>
                                        <p:attrNameLst>
                                          <p:attrName>style.visibility</p:attrName>
                                        </p:attrNameLst>
                                      </p:cBhvr>
                                      <p:to>
                                        <p:strVal val="visible"/>
                                      </p:to>
                                    </p:set>
                                    <p:animEffect transition="in" filter="dissolve">
                                      <p:cBhvr>
                                        <p:cTn id="18" dur="500"/>
                                        <p:tgtEl>
                                          <p:spTgt spid="8">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nodeType="click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dissolve">
                                      <p:cBhvr>
                                        <p:cTn id="23" dur="2000"/>
                                        <p:tgtEl>
                                          <p:spTgt spid="20"/>
                                        </p:tgtEl>
                                      </p:cBhvr>
                                    </p:animEffect>
                                  </p:childTnLst>
                                </p:cTn>
                              </p:par>
                              <p:par>
                                <p:cTn id="24" presetID="9" presetClass="entr" presetSubtype="0" fill="hold" nodeType="with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dissolve">
                                      <p:cBhvr>
                                        <p:cTn id="26" dur="1500"/>
                                        <p:tgtEl>
                                          <p:spTgt spid="17"/>
                                        </p:tgtEl>
                                      </p:cBhvr>
                                    </p:animEffect>
                                  </p:childTnLst>
                                </p:cTn>
                              </p:par>
                              <p:par>
                                <p:cTn id="27" presetID="9" presetClass="entr" presetSubtype="0" fill="hold"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dissolve">
                                      <p:cBhvr>
                                        <p:cTn id="29" dur="1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4879712" y="4252874"/>
            <a:ext cx="2098963" cy="2109511"/>
          </a:xfrm>
          <a:prstGeom prst="rect">
            <a:avLst/>
          </a:prstGeom>
        </p:spPr>
      </p:pic>
      <p:sp>
        <p:nvSpPr>
          <p:cNvPr id="2" name="TextBox 1"/>
          <p:cNvSpPr txBox="1"/>
          <p:nvPr/>
        </p:nvSpPr>
        <p:spPr>
          <a:xfrm>
            <a:off x="442529" y="1731940"/>
            <a:ext cx="7670640" cy="1200328"/>
          </a:xfrm>
          <a:prstGeom prst="rect">
            <a:avLst/>
          </a:prstGeom>
          <a:noFill/>
        </p:spPr>
        <p:txBody>
          <a:bodyPr wrap="none" rtlCol="0">
            <a:spAutoFit/>
          </a:bodyPr>
          <a:lstStyle/>
          <a:p>
            <a:r>
              <a:rPr lang="en-US" sz="2400" b="1" dirty="0" smtClean="0"/>
              <a:t>Some of the released heat is trapped by the atmosphere.</a:t>
            </a:r>
          </a:p>
          <a:p>
            <a:r>
              <a:rPr lang="en-US" sz="2400" b="1" dirty="0" smtClean="0"/>
              <a:t> It acts like a blanket warming us. On the average, we are </a:t>
            </a:r>
          </a:p>
          <a:p>
            <a:r>
              <a:rPr lang="en-US" sz="2400" b="1" dirty="0"/>
              <a:t>a</a:t>
            </a:r>
            <a:r>
              <a:rPr lang="en-US" sz="2400" b="1" dirty="0" smtClean="0"/>
              <a:t>round 59 degrees</a:t>
            </a:r>
            <a:r>
              <a:rPr lang="en-US" sz="2400" b="1" dirty="0"/>
              <a:t> </a:t>
            </a:r>
            <a:r>
              <a:rPr lang="en-US" sz="2400" b="1" dirty="0" smtClean="0"/>
              <a:t>Fahrenheit.</a:t>
            </a:r>
            <a:endParaRPr lang="en-US" sz="2400" b="1" dirty="0"/>
          </a:p>
        </p:txBody>
      </p:sp>
      <p:pic>
        <p:nvPicPr>
          <p:cNvPr id="4" name="Picture 3"/>
          <p:cNvPicPr>
            <a:picLocks noChangeAspect="1"/>
          </p:cNvPicPr>
          <p:nvPr/>
        </p:nvPicPr>
        <p:blipFill>
          <a:blip r:embed="rId3"/>
          <a:stretch>
            <a:fillRect/>
          </a:stretch>
        </p:blipFill>
        <p:spPr>
          <a:xfrm>
            <a:off x="153923" y="2932268"/>
            <a:ext cx="3501753" cy="2783133"/>
          </a:xfrm>
          <a:prstGeom prst="rect">
            <a:avLst/>
          </a:prstGeom>
        </p:spPr>
      </p:pic>
      <p:sp>
        <p:nvSpPr>
          <p:cNvPr id="8" name="TextBox 7"/>
          <p:cNvSpPr txBox="1"/>
          <p:nvPr/>
        </p:nvSpPr>
        <p:spPr>
          <a:xfrm>
            <a:off x="1904800" y="4426068"/>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323828402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18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0" presetClass="path" presetSubtype="0" accel="50000" decel="50000" fill="hold" nodeType="clickEffect">
                                  <p:stCondLst>
                                    <p:cond delay="0"/>
                                  </p:stCondLst>
                                  <p:childTnLst>
                                    <p:animMotion origin="layout" path="M 3.05541E-6 5.33024E-7 L 0.4148 0.11217 " pathEditMode="relative" ptsTypes="AA">
                                      <p:cBhvr>
                                        <p:cTn id="11" dur="2000" fill="hold"/>
                                        <p:tgtEl>
                                          <p:spTgt spid="4"/>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12261" y="1186811"/>
            <a:ext cx="6842866" cy="1107996"/>
          </a:xfrm>
          <a:prstGeom prst="rect">
            <a:avLst/>
          </a:prstGeom>
          <a:noFill/>
        </p:spPr>
        <p:txBody>
          <a:bodyPr wrap="square" rtlCol="0">
            <a:spAutoFit/>
          </a:bodyPr>
          <a:lstStyle/>
          <a:p>
            <a:r>
              <a:rPr lang="en-US" sz="2400" b="1" dirty="0" smtClean="0"/>
              <a:t>Since it’s an average global temperature, there are some places that are hotter than 59 degrees,</a:t>
            </a:r>
          </a:p>
          <a:p>
            <a:r>
              <a:rPr lang="en-US" dirty="0" smtClean="0"/>
              <a:t> </a:t>
            </a:r>
            <a:endParaRPr lang="en-US" dirty="0"/>
          </a:p>
        </p:txBody>
      </p:sp>
      <p:pic>
        <p:nvPicPr>
          <p:cNvPr id="3" name="Picture 2"/>
          <p:cNvPicPr>
            <a:picLocks noChangeAspect="1"/>
          </p:cNvPicPr>
          <p:nvPr/>
        </p:nvPicPr>
        <p:blipFill>
          <a:blip r:embed="rId3"/>
          <a:stretch>
            <a:fillRect/>
          </a:stretch>
        </p:blipFill>
        <p:spPr>
          <a:xfrm>
            <a:off x="1184119" y="2068110"/>
            <a:ext cx="3478956" cy="1945053"/>
          </a:xfrm>
          <a:prstGeom prst="rect">
            <a:avLst/>
          </a:prstGeom>
        </p:spPr>
      </p:pic>
      <p:pic>
        <p:nvPicPr>
          <p:cNvPr id="5" name="Picture 4"/>
          <p:cNvPicPr>
            <a:picLocks noChangeAspect="1"/>
          </p:cNvPicPr>
          <p:nvPr/>
        </p:nvPicPr>
        <p:blipFill>
          <a:blip r:embed="rId4"/>
          <a:stretch>
            <a:fillRect/>
          </a:stretch>
        </p:blipFill>
        <p:spPr>
          <a:xfrm>
            <a:off x="5329229" y="4449561"/>
            <a:ext cx="3282569" cy="1945053"/>
          </a:xfrm>
          <a:prstGeom prst="rect">
            <a:avLst/>
          </a:prstGeom>
        </p:spPr>
      </p:pic>
      <p:sp>
        <p:nvSpPr>
          <p:cNvPr id="6" name="TextBox 5"/>
          <p:cNvSpPr txBox="1"/>
          <p:nvPr/>
        </p:nvSpPr>
        <p:spPr>
          <a:xfrm>
            <a:off x="5724757" y="3341321"/>
            <a:ext cx="184666" cy="369332"/>
          </a:xfrm>
          <a:prstGeom prst="rect">
            <a:avLst/>
          </a:prstGeom>
          <a:noFill/>
        </p:spPr>
        <p:txBody>
          <a:bodyPr wrap="none" rtlCol="0">
            <a:spAutoFit/>
          </a:bodyPr>
          <a:lstStyle/>
          <a:p>
            <a:endParaRPr lang="en-US" dirty="0"/>
          </a:p>
        </p:txBody>
      </p:sp>
      <p:sp>
        <p:nvSpPr>
          <p:cNvPr id="7" name="TextBox 6"/>
          <p:cNvSpPr txBox="1"/>
          <p:nvPr/>
        </p:nvSpPr>
        <p:spPr>
          <a:xfrm>
            <a:off x="5329229" y="5101207"/>
            <a:ext cx="242825" cy="369332"/>
          </a:xfrm>
          <a:prstGeom prst="rect">
            <a:avLst/>
          </a:prstGeom>
          <a:noFill/>
        </p:spPr>
        <p:txBody>
          <a:bodyPr wrap="none" rtlCol="0">
            <a:spAutoFit/>
          </a:bodyPr>
          <a:lstStyle/>
          <a:p>
            <a:r>
              <a:rPr lang="en-US" dirty="0" smtClean="0"/>
              <a:t>.</a:t>
            </a:r>
            <a:endParaRPr lang="en-US" dirty="0"/>
          </a:p>
        </p:txBody>
      </p:sp>
      <p:sp>
        <p:nvSpPr>
          <p:cNvPr id="9" name="TextBox 8"/>
          <p:cNvSpPr txBox="1"/>
          <p:nvPr/>
        </p:nvSpPr>
        <p:spPr>
          <a:xfrm>
            <a:off x="2060913" y="5871594"/>
            <a:ext cx="3367845" cy="461665"/>
          </a:xfrm>
          <a:prstGeom prst="rect">
            <a:avLst/>
          </a:prstGeom>
          <a:noFill/>
        </p:spPr>
        <p:txBody>
          <a:bodyPr wrap="square" rtlCol="0">
            <a:spAutoFit/>
          </a:bodyPr>
          <a:lstStyle/>
          <a:p>
            <a:r>
              <a:rPr lang="en-US" sz="2400" b="1" dirty="0"/>
              <a:t>a</a:t>
            </a:r>
            <a:r>
              <a:rPr lang="en-US" sz="2400" b="1" dirty="0" smtClean="0"/>
              <a:t>nd some are colder</a:t>
            </a:r>
            <a:r>
              <a:rPr lang="en-US" dirty="0" smtClean="0"/>
              <a:t>.</a:t>
            </a:r>
            <a:endParaRPr lang="en-US" dirty="0"/>
          </a:p>
        </p:txBody>
      </p:sp>
    </p:spTree>
    <p:extLst>
      <p:ext uri="{BB962C8B-B14F-4D97-AF65-F5344CB8AC3E}">
        <p14:creationId xmlns:p14="http://schemas.microsoft.com/office/powerpoint/2010/main" val="330834063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00" fill="hold"/>
                                        <p:tgtEl>
                                          <p:spTgt spid="3"/>
                                        </p:tgtEl>
                                        <p:attrNameLst>
                                          <p:attrName>ppt_x</p:attrName>
                                        </p:attrNameLst>
                                      </p:cBhvr>
                                      <p:tavLst>
                                        <p:tav tm="0">
                                          <p:val>
                                            <p:strVal val="#ppt_x"/>
                                          </p:val>
                                        </p:tav>
                                        <p:tav tm="100000">
                                          <p:val>
                                            <p:strVal val="#ppt_x"/>
                                          </p:val>
                                        </p:tav>
                                      </p:tavLst>
                                    </p:anim>
                                    <p:anim calcmode="lin" valueType="num">
                                      <p:cBhvr additive="base">
                                        <p:cTn id="8" dur="8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800" fill="hold"/>
                                        <p:tgtEl>
                                          <p:spTgt spid="5"/>
                                        </p:tgtEl>
                                        <p:attrNameLst>
                                          <p:attrName>ppt_x</p:attrName>
                                        </p:attrNameLst>
                                      </p:cBhvr>
                                      <p:tavLst>
                                        <p:tav tm="0">
                                          <p:val>
                                            <p:strVal val="#ppt_x"/>
                                          </p:val>
                                        </p:tav>
                                        <p:tav tm="100000">
                                          <p:val>
                                            <p:strVal val="#ppt_x"/>
                                          </p:val>
                                        </p:tav>
                                      </p:tavLst>
                                    </p:anim>
                                    <p:anim calcmode="lin" valueType="num">
                                      <p:cBhvr additive="base">
                                        <p:cTn id="14" dur="8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42529" y="1693452"/>
            <a:ext cx="7821491" cy="830997"/>
          </a:xfrm>
          <a:prstGeom prst="rect">
            <a:avLst/>
          </a:prstGeom>
          <a:noFill/>
        </p:spPr>
        <p:txBody>
          <a:bodyPr wrap="none" rtlCol="0">
            <a:spAutoFit/>
          </a:bodyPr>
          <a:lstStyle/>
          <a:p>
            <a:r>
              <a:rPr lang="en-US" sz="2400" b="1" i="1" dirty="0" smtClean="0"/>
              <a:t>If the greenhouse gases are not balanced, </a:t>
            </a:r>
          </a:p>
          <a:p>
            <a:r>
              <a:rPr lang="en-US" sz="2400" b="1" i="1" dirty="0" smtClean="0"/>
              <a:t>the earth heats up too much. This is what is happening now.</a:t>
            </a:r>
            <a:endParaRPr lang="en-US" sz="2400" b="1" i="1" dirty="0"/>
          </a:p>
        </p:txBody>
      </p:sp>
      <p:pic>
        <p:nvPicPr>
          <p:cNvPr id="6" name="Picture 5"/>
          <p:cNvPicPr>
            <a:picLocks noChangeAspect="1"/>
          </p:cNvPicPr>
          <p:nvPr/>
        </p:nvPicPr>
        <p:blipFill>
          <a:blip r:embed="rId3"/>
          <a:stretch>
            <a:fillRect/>
          </a:stretch>
        </p:blipFill>
        <p:spPr>
          <a:xfrm>
            <a:off x="2901126" y="2851592"/>
            <a:ext cx="3361892" cy="3361892"/>
          </a:xfrm>
          <a:prstGeom prst="rect">
            <a:avLst/>
          </a:prstGeom>
        </p:spPr>
      </p:pic>
    </p:spTree>
    <p:extLst>
      <p:ext uri="{BB962C8B-B14F-4D97-AF65-F5344CB8AC3E}">
        <p14:creationId xmlns:p14="http://schemas.microsoft.com/office/powerpoint/2010/main" val="294096517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3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27337" y="1789671"/>
            <a:ext cx="7691153" cy="400110"/>
          </a:xfrm>
          <a:prstGeom prst="rect">
            <a:avLst/>
          </a:prstGeom>
          <a:noFill/>
        </p:spPr>
        <p:txBody>
          <a:bodyPr wrap="none" rtlCol="0">
            <a:spAutoFit/>
          </a:bodyPr>
          <a:lstStyle/>
          <a:p>
            <a:r>
              <a:rPr lang="en-US" sz="2000" b="1" dirty="0" smtClean="0"/>
              <a:t>Too many greenhouse gas causes an imbalance in the atmosphere</a:t>
            </a:r>
            <a:r>
              <a:rPr lang="en-US" dirty="0" smtClean="0"/>
              <a:t>.</a:t>
            </a:r>
            <a:endParaRPr lang="en-US" dirty="0"/>
          </a:p>
        </p:txBody>
      </p:sp>
    </p:spTree>
    <p:extLst>
      <p:ext uri="{BB962C8B-B14F-4D97-AF65-F5344CB8AC3E}">
        <p14:creationId xmlns:p14="http://schemas.microsoft.com/office/powerpoint/2010/main" val="1116126862"/>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aveform">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Waveform.thmx</Template>
  <TotalTime>215</TotalTime>
  <Words>299</Words>
  <Application>Microsoft Macintosh PowerPoint</Application>
  <PresentationFormat>On-screen Show (4:3)</PresentationFormat>
  <Paragraphs>23</Paragraphs>
  <Slides>8</Slides>
  <Notes>3</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Waveform</vt:lpstr>
      <vt:lpstr>The Greenhouse Effect</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Greenhouse Effect</dc:title>
  <dc:creator>Lora Taylor</dc:creator>
  <cp:lastModifiedBy>Lora Taylor</cp:lastModifiedBy>
  <cp:revision>25</cp:revision>
  <dcterms:created xsi:type="dcterms:W3CDTF">2012-03-15T21:46:41Z</dcterms:created>
  <dcterms:modified xsi:type="dcterms:W3CDTF">2012-04-04T17:23:44Z</dcterms:modified>
</cp:coreProperties>
</file>